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88" r:id="rId2"/>
    <p:sldId id="337" r:id="rId3"/>
    <p:sldId id="317" r:id="rId4"/>
    <p:sldId id="318" r:id="rId5"/>
    <p:sldId id="467" r:id="rId6"/>
    <p:sldId id="471" r:id="rId7"/>
    <p:sldId id="473" r:id="rId8"/>
    <p:sldId id="472" r:id="rId9"/>
    <p:sldId id="479" r:id="rId10"/>
    <p:sldId id="323" r:id="rId11"/>
    <p:sldId id="470" r:id="rId12"/>
    <p:sldId id="324" r:id="rId13"/>
    <p:sldId id="325" r:id="rId14"/>
    <p:sldId id="480" r:id="rId15"/>
    <p:sldId id="336" r:id="rId16"/>
    <p:sldId id="328" r:id="rId17"/>
    <p:sldId id="475" r:id="rId18"/>
    <p:sldId id="329" r:id="rId19"/>
    <p:sldId id="476" r:id="rId20"/>
    <p:sldId id="477" r:id="rId21"/>
    <p:sldId id="482" r:id="rId22"/>
    <p:sldId id="330" r:id="rId23"/>
    <p:sldId id="484" r:id="rId24"/>
    <p:sldId id="481" r:id="rId25"/>
    <p:sldId id="314" r:id="rId26"/>
    <p:sldId id="485" r:id="rId27"/>
    <p:sldId id="331" r:id="rId28"/>
    <p:sldId id="332" r:id="rId29"/>
    <p:sldId id="333" r:id="rId30"/>
    <p:sldId id="334" r:id="rId31"/>
    <p:sldId id="327" r:id="rId3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E67"/>
    <a:srgbClr val="002E5F"/>
    <a:srgbClr val="1A305D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/>
    <p:restoredTop sz="94694"/>
  </p:normalViewPr>
  <p:slideViewPr>
    <p:cSldViewPr snapToGrid="0">
      <p:cViewPr varScale="1">
        <p:scale>
          <a:sx n="146" d="100"/>
          <a:sy n="14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5B93-A706-F515-BD51-A038FF81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1AB6-DE62-EF37-C042-93F298CBE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DB81-11F5-7091-D017-607666A2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9C4AC-FF28-DFDB-206E-8CEBAA856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253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03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0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C14B-B702-A5EE-F944-437F6077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069-3C5A-06E4-307E-495AB02051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25570-A19B-05CF-F745-6C60335B30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47AB0-00AE-8682-1303-7F6433938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4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3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5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40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6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4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58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BACE-EBE1-91B1-A2AE-695274FF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2B8B-03A3-F53B-4B86-74E7C08626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8BF90-43C7-616B-370A-E7599BA3C0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FBD8-4476-3287-5C38-70FAC0349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C8AB-6583-DF13-FEFF-B53F5217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CBA82-0836-F7B6-8707-7DE3D15B46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13251-FAC1-3282-F707-8CE2D868F5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3643D-6730-7F28-EADB-D475BF53BD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73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9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" y="-28098"/>
            <a:ext cx="11027715" cy="6204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7" y="1658581"/>
            <a:ext cx="3006316" cy="280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72" y="1679492"/>
            <a:ext cx="3469107" cy="2769387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7028"/>
              </a:lnSpc>
            </a:pP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7937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385836"/>
            <a:ext cx="3168339" cy="623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673193" y="5061391"/>
            <a:ext cx="95731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sz="1488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sz="1488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3" y="59877"/>
            <a:ext cx="1275434" cy="12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90723" y="756146"/>
            <a:ext cx="4486077" cy="361744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Examples of data sources for natural language: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Books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Newspapers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Magazines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Websites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Transcriptions of audio (i.e. interview, movie dialogue)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• Social media (memes)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2060"/>
                </a:solidFill>
                <a:latin typeface="Source Sans Pro"/>
                <a:ea typeface="Source Sans Pro"/>
              </a:rPr>
              <a:t>Always read the licensing/copyright information and terms of use!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2DF1-3ACB-4724-5C6D-2DFD7D255F98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Data Source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FD5788D8-F2AE-25F3-447B-037F92E1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0496-9D7E-94F0-1FBE-4AD2CD79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96041-761B-029D-3384-BF18A43F4FD7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920E-3874-63FA-1BF1-0EB2137EC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D14B7-153A-5448-F243-63C4F0E3BE4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3776-8C04-55F4-6363-171E72A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366FE2-A6E1-DD03-7AA0-61B6F1DF65E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EBCE568-5A15-1D00-736D-FDA11F36E171}"/>
              </a:ext>
            </a:extLst>
          </p:cNvPr>
          <p:cNvSpPr txBox="1"/>
          <p:nvPr/>
        </p:nvSpPr>
        <p:spPr>
          <a:xfrm>
            <a:off x="321659" y="1694189"/>
            <a:ext cx="4623567" cy="94504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510" indent="-283510">
              <a:lnSpc>
                <a:spcPct val="150000"/>
              </a:lnSpc>
              <a:buFont typeface="Arial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built-in functions to print out and summarise text1, and text2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39DAB-7D2F-5014-B6FB-5F9C551964EA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1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48F4B23-5562-6A59-2D26-CAB93DD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65879" y="1134472"/>
            <a:ext cx="4079901" cy="38162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4D89E-D9B5-13FC-CEF1-C779007C791B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NLP Natural Language Processing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3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D1D01008-5E53-604A-0435-5B634FBA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1442738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41721" y="472385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Why use NLTK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use a programming language to study hundreds, thousands, or even millions of pages of digital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“Distant reading”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4F87-588F-8DF9-CD3E-FCDDC3D2745C}"/>
              </a:ext>
            </a:extLst>
          </p:cNvPr>
          <p:cNvSpPr txBox="1"/>
          <p:nvPr/>
        </p:nvSpPr>
        <p:spPr>
          <a:xfrm>
            <a:off x="4763343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NLTK Isn’t everything</a:t>
            </a:r>
            <a:endParaRPr lang="en-GB" sz="165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kinds of questions can you ask when you can physically hold and look at a printed text, be it an original publication or later edition of the text?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“Close reading”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Book history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730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9D11-B490-8F4B-B7CC-7BD9FA57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83A86-7AB9-2D51-06E0-484D7BA36E2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B47F9-12D5-1BA5-4CD0-64F3FD509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8592B-4D5A-F500-D0BD-8822E76667B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37423-9660-8DBB-3F00-F69874F93E9B}"/>
              </a:ext>
            </a:extLst>
          </p:cNvPr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BED27-C80F-85F6-C6EF-01E889DAB624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9B7E4-7B2C-1BA9-CE77-F1EF3406F0E7}"/>
              </a:ext>
            </a:extLst>
          </p:cNvPr>
          <p:cNvSpPr txBox="1"/>
          <p:nvPr/>
        </p:nvSpPr>
        <p:spPr>
          <a:xfrm>
            <a:off x="365879" y="1360758"/>
            <a:ext cx="3718441" cy="27090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human language, text is represented by a collections of words, or sentences.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 NLTK, similarly, text is represented by tokens, unique word. </a:t>
            </a: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Each token is link to a numerical representation, such as a number.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029D18-33D2-549B-C5F4-06C5734DC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4AAC83-35FD-DBBA-2555-22518C58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5D708-7DEB-C88C-CED4-A79456BDD914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Represented by ?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301-D346-7A2F-E06A-32243C2D661F}"/>
              </a:ext>
            </a:extLst>
          </p:cNvPr>
          <p:cNvSpPr txBox="1"/>
          <p:nvPr/>
        </p:nvSpPr>
        <p:spPr>
          <a:xfrm>
            <a:off x="4362994" y="1358090"/>
            <a:ext cx="5411246" cy="254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Example: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the dog is eating,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and the cat is eating. (9 words)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T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okens: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0:the, 1:dog, 2:is, 3:eating, 4:”,” , 5:and,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6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:cat, </a:t>
            </a:r>
            <a:r>
              <a:rPr lang="en-GB" dirty="0">
                <a:solidFill>
                  <a:srgbClr val="002060"/>
                </a:solidFill>
                <a:latin typeface="Source Sans Pro"/>
                <a:ea typeface="Source Sans Pro"/>
              </a:rPr>
              <a:t>7:”</a:t>
            </a: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.” </a:t>
            </a:r>
            <a:b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</a:br>
            <a:r>
              <a:rPr lang="en-GB" sz="1800" dirty="0">
                <a:solidFill>
                  <a:srgbClr val="002060"/>
                </a:solidFill>
                <a:latin typeface="Source Sans Pro"/>
                <a:ea typeface="Source Sans Pro"/>
              </a:rPr>
              <a:t>(8 tokens)</a:t>
            </a:r>
          </a:p>
        </p:txBody>
      </p:sp>
    </p:spTree>
    <p:extLst>
      <p:ext uri="{BB962C8B-B14F-4D97-AF65-F5344CB8AC3E}">
        <p14:creationId xmlns:p14="http://schemas.microsoft.com/office/powerpoint/2010/main" val="88212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C478C-6764-2D7D-6817-740E9B8E045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BA977-3EC7-8303-E44F-CDD21639D03A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CEA0A6-0862-7EB2-A73D-F351F44D2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62FBAE1-CA37-9C59-FE58-0C0E255E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A6738CCD-A498-433D-CF11-C7D45909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3749741-F746-3870-9E75-964B32DB55A8}"/>
              </a:ext>
            </a:extLst>
          </p:cNvPr>
          <p:cNvSpPr txBox="1"/>
          <p:nvPr/>
        </p:nvSpPr>
        <p:spPr>
          <a:xfrm>
            <a:off x="361050" y="1018737"/>
            <a:ext cx="9385923" cy="368784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46" b="1" dirty="0">
                <a:solidFill>
                  <a:srgbClr val="EB0E67"/>
                </a:solidFill>
                <a:latin typeface="Integral CF Bold"/>
                <a:ea typeface="Source Sans Pro"/>
              </a:rPr>
              <a:t>Tokenisation</a:t>
            </a:r>
          </a:p>
          <a:p>
            <a:endParaRPr lang="en-GB" sz="1654" dirty="0">
              <a:solidFill>
                <a:srgbClr val="002E5F"/>
              </a:solidFill>
              <a:latin typeface="Source Sans Pro"/>
              <a:ea typeface="Source Sans Pro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involves breaking down a piece of text into smaller units called tokens.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Tokens can be individual words, sentences, or even characters, depending on the level of granularity desired.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Tokenisation helps in standardizing and organizing text data, making it easier to analyse and process.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236258" indent="-236258">
              <a:lnSpc>
                <a:spcPct val="120000"/>
              </a:lnSpc>
              <a:spcBef>
                <a:spcPts val="827"/>
              </a:spcBef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Word-based tokenisation breaks down text into individual words, treating each word as a separate token.</a:t>
            </a:r>
            <a:endParaRPr lang="en-GB" sz="1984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3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B989BC7F-BE59-B622-35C6-1811F945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68" y="571427"/>
            <a:ext cx="4468486" cy="615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08137" y="1566516"/>
            <a:ext cx="4732175" cy="119004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Python built-in functions such as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len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set(</a:t>
            </a:r>
            <a:r>
              <a:rPr lang="en-GB" sz="1654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984A-EB39-049C-132C-48B6FD0837D6}"/>
              </a:ext>
            </a:extLst>
          </p:cNvPr>
          <p:cNvSpPr txBox="1"/>
          <p:nvPr/>
        </p:nvSpPr>
        <p:spPr>
          <a:xfrm>
            <a:off x="42694" y="4914403"/>
            <a:ext cx="3395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Reference: https://</a:t>
            </a:r>
            <a:r>
              <a:rPr lang="en-GB" sz="12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www.nltk.org</a:t>
            </a:r>
            <a:r>
              <a:rPr lang="en-GB" sz="1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/book/ch01.html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85A3-ABD5-BE68-D086-F816EE78CB83}"/>
              </a:ext>
            </a:extLst>
          </p:cNvPr>
          <p:cNvSpPr txBox="1"/>
          <p:nvPr/>
        </p:nvSpPr>
        <p:spPr>
          <a:xfrm>
            <a:off x="5784131" y="4899082"/>
            <a:ext cx="4263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Biblia Sacra by N/A - University of Edinburgh, United Kingdom - CC BY.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https://</a:t>
            </a:r>
            <a:r>
              <a:rPr lang="en-GB" sz="10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www.europeana.eu</a:t>
            </a:r>
            <a:r>
              <a:rPr lang="en-GB" sz="1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/item/9200261/BibliographicResource_3000058482943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D87A7-963D-B08F-DBF9-06072DF25E89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Text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9C5-2892-0DAC-6539-E96E6F6A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391D48-3F5C-1D11-B471-3E1872054CEC}"/>
              </a:ext>
            </a:extLst>
          </p:cNvPr>
          <p:cNvSpPr/>
          <p:nvPr/>
        </p:nvSpPr>
        <p:spPr>
          <a:xfrm>
            <a:off x="0" y="99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8B9E8-D013-93EA-1D32-D458BD5F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8BF4E-0D09-FEA1-5A4D-C2509BA6DAA6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6C38E-9480-C6E1-9C1E-D48ADD239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7C9DCD-2929-9A7A-4939-8A286ED57771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FA36C29-406A-EB29-1FA0-FF895C4EE7DE}"/>
              </a:ext>
            </a:extLst>
          </p:cNvPr>
          <p:cNvSpPr txBox="1"/>
          <p:nvPr/>
        </p:nvSpPr>
        <p:spPr>
          <a:xfrm>
            <a:off x="321659" y="1694189"/>
            <a:ext cx="4623567" cy="277708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Calculate the following measures of text1 and text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length of vocabulary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lexical diversity </a:t>
            </a:r>
            <a:b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(the number of tokens/the length of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8AE1D-B063-4167-EE13-EB17C74C54C0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2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3AAFC23-DEA8-4232-BFB0-CFAAC8B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379007" y="1372351"/>
            <a:ext cx="8528308" cy="30908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Text methods include: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concordance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lines=20)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similar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word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common_contexts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GB" sz="1654" b="1" dirty="0" err="1">
                <a:solidFill>
                  <a:srgbClr val="00B0F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Text</a:t>
            </a:r>
            <a:r>
              <a:rPr lang="en-GB" sz="1654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.</a:t>
            </a:r>
            <a:r>
              <a:rPr lang="en-GB" sz="1654" b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dispersion_plot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(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[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"list"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"of"</a:t>
            </a:r>
            <a:r>
              <a:rPr lang="en-GB" sz="1654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,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 </a:t>
            </a:r>
            <a:r>
              <a:rPr lang="en-GB" sz="1654" b="1" dirty="0">
                <a:solidFill>
                  <a:srgbClr val="FFC000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"words"</a:t>
            </a:r>
            <a:r>
              <a:rPr lang="en-GB" sz="1654" b="1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]</a:t>
            </a:r>
            <a:r>
              <a:rPr lang="en-GB" sz="1654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ea typeface="Source Sans Pro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GB" sz="1654" b="1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ea typeface="Source Sans Pro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FDE8-7BCF-1FC6-85F4-CD974E78D1EA}"/>
              </a:ext>
            </a:extLst>
          </p:cNvPr>
          <p:cNvSpPr txBox="1"/>
          <p:nvPr/>
        </p:nvSpPr>
        <p:spPr>
          <a:xfrm>
            <a:off x="329135" y="731662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Getting to Know a Given Word in a Text 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E21A-5244-A63B-DC94-4235B294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82118-2046-D7B5-DAE2-FC7996971CA4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938B4-CE53-91DE-803B-6C0939DFF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4DCA71-EA36-96D4-0318-AADD76F9006A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57F23-BAA0-24AC-E537-D38D65EA6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E8BB-021D-36AE-24B1-135913C647FB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05D7A2A-E239-380F-AF8E-9ADD9865A195}"/>
              </a:ext>
            </a:extLst>
          </p:cNvPr>
          <p:cNvSpPr txBox="1"/>
          <p:nvPr/>
        </p:nvSpPr>
        <p:spPr>
          <a:xfrm>
            <a:off x="182940" y="1705141"/>
            <a:ext cx="4877216" cy="231907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context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similar words of a given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Get the common context of a list of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Plot the appearance of a given word across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B996-6FD5-CFF6-1BE1-19FD1B7F83AD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3-4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4EB7F7A1-A17B-21DB-9E6F-A5B14F30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6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3DA03-3417-B4FB-0468-3D205D657056}"/>
              </a:ext>
            </a:extLst>
          </p:cNvPr>
          <p:cNvSpPr txBox="1"/>
          <p:nvPr/>
        </p:nvSpPr>
        <p:spPr>
          <a:xfrm>
            <a:off x="757645" y="1555753"/>
            <a:ext cx="8743405" cy="277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6000" b="1" dirty="0">
                <a:solidFill>
                  <a:srgbClr val="002E5F"/>
                </a:solidFill>
                <a:latin typeface="Verdana Pro Cond"/>
              </a:rPr>
              <a:t>Introduction to Text Analysis With Python</a:t>
            </a:r>
            <a:r>
              <a:rPr lang="en-GB" sz="7937" b="1" dirty="0">
                <a:solidFill>
                  <a:srgbClr val="002E5F"/>
                </a:solidFill>
                <a:latin typeface="Verdana Pro Cond"/>
              </a:rPr>
              <a:t> </a:t>
            </a:r>
          </a:p>
          <a:p>
            <a:endParaRPr lang="en-GB" sz="1488" b="1" dirty="0">
              <a:latin typeface="Verdana Pro Cond"/>
            </a:endParaRPr>
          </a:p>
          <a:p>
            <a:r>
              <a:rPr lang="en-GB" sz="1488" b="1" dirty="0">
                <a:latin typeface="Verdana Pro Cond"/>
              </a:rPr>
              <a:t>16 &amp; 25 Feb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C33B-B849-A11D-C75F-84E0C330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2" y="438446"/>
            <a:ext cx="3168339" cy="6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1A52-A91E-F83D-B4B5-323F1A316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82" y="385835"/>
            <a:ext cx="510630" cy="51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C2862-A5FE-1A2E-B9D8-E302C5C52151}"/>
              </a:ext>
            </a:extLst>
          </p:cNvPr>
          <p:cNvSpPr/>
          <p:nvPr/>
        </p:nvSpPr>
        <p:spPr>
          <a:xfrm>
            <a:off x="749718" y="4495334"/>
            <a:ext cx="644355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Instructor: Joy Lan</a:t>
            </a: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Adapted from materials made by Xandra Dave Cochran</a:t>
            </a:r>
          </a:p>
        </p:txBody>
      </p:sp>
    </p:spTree>
    <p:extLst>
      <p:ext uri="{BB962C8B-B14F-4D97-AF65-F5344CB8AC3E}">
        <p14:creationId xmlns:p14="http://schemas.microsoft.com/office/powerpoint/2010/main" val="339269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FFE4-727B-BB73-7B96-B2382432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3EF96F-F54A-BACA-B220-C3B018F136DF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8C63-4126-F9E1-CA04-097BBEAB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0856A-AF78-1FC0-4FCE-BE3BE9C8374E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BDE5E-BBEA-43C8-3B57-175E7315F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150391-A00F-C937-13C1-44755BE3F65D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CF3526-8310-8D87-F2C9-8506BDB03617}"/>
              </a:ext>
            </a:extLst>
          </p:cNvPr>
          <p:cNvSpPr txBox="1"/>
          <p:nvPr/>
        </p:nvSpPr>
        <p:spPr>
          <a:xfrm>
            <a:off x="182940" y="1705141"/>
            <a:ext cx="4877216" cy="186106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Using context of words and similar words to gain insight to the the relation between given words. (ex. good, opinion)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Bigram and N-gram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8563-BE70-F419-F127-1170679A104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5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116E2AC-B85D-19CE-82AC-12300A49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8DB1-393D-439C-3123-31DDBC31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965D6319-56BD-57CB-D991-73CC7F61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BDAC-D3BC-2B81-5B2A-9EB2401B4AA7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Customise</a:t>
            </a:r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Tokenization</a:t>
            </a:r>
          </a:p>
        </p:txBody>
      </p:sp>
    </p:spTree>
    <p:extLst>
      <p:ext uri="{BB962C8B-B14F-4D97-AF65-F5344CB8AC3E}">
        <p14:creationId xmlns:p14="http://schemas.microsoft.com/office/powerpoint/2010/main" val="38513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286641" y="1320550"/>
            <a:ext cx="9650888" cy="385455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Text cleaning and pre-processing: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remove unwanted characters (https:// , emojis, etc.)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Normalisation: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Lowercasing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Stemming and lemmatizing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Stopword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removal: remove words that don’t add meaning to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Tokenization: split documents into words/punctuation, or sentences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 Tagging (Part-of-Speech Tagging): assigns grammatical labels to each token.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Bigram, N-gram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55B0E-9B3B-C000-52DB-B810770785D0}"/>
              </a:ext>
            </a:extLst>
          </p:cNvPr>
          <p:cNvSpPr txBox="1"/>
          <p:nvPr/>
        </p:nvSpPr>
        <p:spPr>
          <a:xfrm>
            <a:off x="329135" y="63444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Text Cleaning and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1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1590-90C4-D35E-0093-F9267F3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ifference between Stemming and lemmatization_11zon.webp">
            <a:extLst>
              <a:ext uri="{FF2B5EF4-FFF2-40B4-BE49-F238E27FC236}">
                <a16:creationId xmlns:a16="http://schemas.microsoft.com/office/drawing/2014/main" id="{59D27601-3EC5-1767-EC86-BBDB37F17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6635" r="1676" b="11108"/>
          <a:stretch/>
        </p:blipFill>
        <p:spPr bwMode="auto">
          <a:xfrm>
            <a:off x="1112331" y="1386205"/>
            <a:ext cx="7796680" cy="317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987812-108B-DAF9-43BD-590B0244C4DD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1C6BD1E-44FB-78E6-31C7-CC0007405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73592-4408-F498-7ECA-11CAC431E444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0816CD7-9DE1-9F38-7210-65D2EBBD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C9D8BE2-EDF5-27BF-D8F6-5C994C293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pic>
        <p:nvPicPr>
          <p:cNvPr id="12" name="Picture 6" descr="difference between Stemming and lemmatization_11zon.webp">
            <a:extLst>
              <a:ext uri="{FF2B5EF4-FFF2-40B4-BE49-F238E27FC236}">
                <a16:creationId xmlns:a16="http://schemas.microsoft.com/office/drawing/2014/main" id="{21DD404B-34CD-752C-9DE0-E3B7C7BC3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85981" r="62252" b="-1168"/>
          <a:stretch/>
        </p:blipFill>
        <p:spPr bwMode="auto">
          <a:xfrm>
            <a:off x="1130645" y="3892372"/>
            <a:ext cx="3045762" cy="77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9155-F602-73E4-B79A-FB0B3000B41F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Stemming &amp; Lemmatization</a:t>
            </a:r>
            <a:endParaRPr lang="en-GB" sz="1400" dirty="0">
              <a:solidFill>
                <a:srgbClr val="FE0E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287B-8D14-E0B8-0917-E7011BE0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26786B-433B-3F67-F50A-436736271170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3978-3BF8-D7DA-6929-A1A32D13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B8C57F-B8A3-3FFB-6C73-6709382232DF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D2DB9-8A0C-62DE-DD15-28812BD34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9903D-8A3D-874F-0E20-93104B859C0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EAEF333-D019-9B5F-09EC-55A29A5592C5}"/>
              </a:ext>
            </a:extLst>
          </p:cNvPr>
          <p:cNvSpPr txBox="1"/>
          <p:nvPr/>
        </p:nvSpPr>
        <p:spPr>
          <a:xfrm>
            <a:off x="182940" y="1705141"/>
            <a:ext cx="4877216" cy="140305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Use word and sentence tokenizers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Normalise text using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word.lower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Stemming and Lemmatisation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2D21D-6A7D-9C0B-D528-2CC95ED80F16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6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3EA95BAD-49D5-9FBB-7FB3-5C2D1124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2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010E99-158D-F345-F633-4FAFA62E96B2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2DABC94-8840-0344-D318-EE5FCF7E8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90" y="4463239"/>
            <a:ext cx="902334" cy="902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EA484B-7299-453F-9BDC-357006CFFA55}"/>
              </a:ext>
            </a:extLst>
          </p:cNvPr>
          <p:cNvSpPr/>
          <p:nvPr/>
        </p:nvSpPr>
        <p:spPr>
          <a:xfrm>
            <a:off x="4182840" y="5292428"/>
            <a:ext cx="1714946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9FB37A4-1E4B-71F6-90FE-3FC11F5E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" y="230330"/>
            <a:ext cx="2618838" cy="513398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A59814A0-0C72-361A-2D64-402CFB9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77" y="-84957"/>
            <a:ext cx="1252191" cy="1251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7371B-A331-9920-732B-BDEAD2B9EF75}"/>
              </a:ext>
            </a:extLst>
          </p:cNvPr>
          <p:cNvSpPr txBox="1"/>
          <p:nvPr/>
        </p:nvSpPr>
        <p:spPr>
          <a:xfrm>
            <a:off x="529433" y="873889"/>
            <a:ext cx="7707410" cy="58526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Stopwords</a:t>
            </a:r>
            <a:endParaRPr lang="en-GB" sz="1400" dirty="0">
              <a:solidFill>
                <a:srgbClr val="FE0E67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0948E73-60AE-6839-D342-DA39A68EE90B}"/>
              </a:ext>
            </a:extLst>
          </p:cNvPr>
          <p:cNvSpPr txBox="1"/>
          <p:nvPr/>
        </p:nvSpPr>
        <p:spPr>
          <a:xfrm>
            <a:off x="529433" y="1709423"/>
            <a:ext cx="9385923" cy="11847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 err="1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Stopwords</a:t>
            </a: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 include words like “a,” “the,” “of,” “an” that don’t add meaning to the dataset.</a:t>
            </a:r>
          </a:p>
          <a:p>
            <a:pPr marL="236258" indent="-236258">
              <a:spcBef>
                <a:spcPts val="827"/>
              </a:spcBef>
              <a:spcAft>
                <a:spcPts val="661"/>
              </a:spcAft>
              <a:buFont typeface="Arial"/>
              <a:buChar char="•"/>
            </a:pPr>
            <a:r>
              <a:rPr lang="en-GB" sz="1984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I am going to the shop. -&gt; “I”,  “going”,  “shop”</a:t>
            </a:r>
          </a:p>
        </p:txBody>
      </p:sp>
    </p:spTree>
    <p:extLst>
      <p:ext uri="{BB962C8B-B14F-4D97-AF65-F5344CB8AC3E}">
        <p14:creationId xmlns:p14="http://schemas.microsoft.com/office/powerpoint/2010/main" val="232104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9FC1-F655-F295-DF84-44ACAB8A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29DF8B-1175-CC70-19F9-F8D3111816E7}"/>
              </a:ext>
            </a:extLst>
          </p:cNvPr>
          <p:cNvSpPr/>
          <p:nvPr/>
        </p:nvSpPr>
        <p:spPr>
          <a:xfrm>
            <a:off x="0" y="216976"/>
            <a:ext cx="5060156" cy="5670352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55D1-49E3-7522-590A-257E37C90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B68C61-4E2E-F3BD-D3A1-659F4C65AB58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DEA8E-D3E9-F6AB-7E86-759169229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85287C-2BB0-3A6F-35ED-71B8396EDBD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7F08BDA-085F-F76E-704E-ABDF93100D47}"/>
              </a:ext>
            </a:extLst>
          </p:cNvPr>
          <p:cNvSpPr txBox="1"/>
          <p:nvPr/>
        </p:nvSpPr>
        <p:spPr>
          <a:xfrm>
            <a:off x="182940" y="1705141"/>
            <a:ext cx="4877216" cy="487032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Apply </a:t>
            </a:r>
            <a:r>
              <a:rPr lang="en-GB" sz="1984" dirty="0" err="1">
                <a:solidFill>
                  <a:schemeClr val="bg1"/>
                </a:solidFill>
                <a:ea typeface="Calibri"/>
                <a:cs typeface="Calibri"/>
              </a:rPr>
              <a:t>stopword</a:t>
            </a:r>
            <a:r>
              <a:rPr lang="en-GB" sz="1984" dirty="0">
                <a:solidFill>
                  <a:schemeClr val="bg1"/>
                </a:solidFill>
                <a:ea typeface="Calibri"/>
                <a:cs typeface="Calibri"/>
              </a:rPr>
              <a:t> removal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6A9BB-AAE6-C174-2886-839C91BEB28E}"/>
              </a:ext>
            </a:extLst>
          </p:cNvPr>
          <p:cNvSpPr txBox="1"/>
          <p:nvPr/>
        </p:nvSpPr>
        <p:spPr>
          <a:xfrm>
            <a:off x="330601" y="418385"/>
            <a:ext cx="4397957" cy="9996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Demo 7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Language Processing With Python's NLTK Package – Real Python">
            <a:extLst>
              <a:ext uri="{FF2B5EF4-FFF2-40B4-BE49-F238E27FC236}">
                <a16:creationId xmlns:a16="http://schemas.microsoft.com/office/drawing/2014/main" id="{1E49806F-5E42-ED6B-ADD9-8F2E1AD6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94" y="1418057"/>
            <a:ext cx="4654591" cy="26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5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Finding Text Sources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Libraries - NLS Data Foundry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data.nls.uk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Project Gutenberg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Hathi Trust Digital Library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hathitrust.org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Websites - Internet 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archive.org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)'s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Wayback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Machine, UK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archive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webarchive.org.uk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Newspaper archives (universities often subscribe to them!)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4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Who is named in a text?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places are named in a text?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Chunking and Named Entity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does the vocabulary of an author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Lexical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y be an image of studying">
            <a:extLst>
              <a:ext uri="{FF2B5EF4-FFF2-40B4-BE49-F238E27FC236}">
                <a16:creationId xmlns:a16="http://schemas.microsoft.com/office/drawing/2014/main" id="{748448C4-825D-6804-E5F9-8D71D937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-1"/>
            <a:ext cx="5040313" cy="6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4079901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Research with NLTK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are the common themes throughout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Topic </a:t>
            </a:r>
            <a:r>
              <a:rPr lang="en-GB" sz="1654" dirty="0" err="1">
                <a:solidFill>
                  <a:srgbClr val="FE0E67"/>
                </a:solidFill>
                <a:latin typeface="Source Sans Pro"/>
                <a:ea typeface="Source Sans Pro"/>
              </a:rPr>
              <a:t>Modeling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attitudes are expressed in a corpus?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What words occur near each other throughout a corpus?  How does the meaning of a word change over time?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FE0E67"/>
                </a:solidFill>
                <a:latin typeface="Source Sans Pro"/>
                <a:ea typeface="Source Sans Pro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40312" y="0"/>
            <a:ext cx="5040313" cy="4995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E0C8-FF00-46F2-E30E-2FFECBACEC28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EAB7-7C88-8E02-12A6-0CDE1A36F0A7}"/>
              </a:ext>
            </a:extLst>
          </p:cNvPr>
          <p:cNvSpPr txBox="1"/>
          <p:nvPr/>
        </p:nvSpPr>
        <p:spPr>
          <a:xfrm>
            <a:off x="491692" y="1699337"/>
            <a:ext cx="4385108" cy="118171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Analysing unstructured data with Python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 Toolkit (NLTK)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5900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70FB4340-6BD0-49E9-042E-C3F06138B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7"/>
            <a:ext cx="9277228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Next Week</a:t>
            </a:r>
            <a:endParaRPr lang="en-GB" sz="1654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Research with NLTK on a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pandas (for tabular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NLTK with Altair (for data visualization)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Regular Expression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Cleaning messy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Resources for more text analysis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CA4CB33-E563-290F-01DB-0F754F38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Monday 25th, 2-4PM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587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8E827442-9565-B64C-5DAD-E18569DC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13086" r="6388" b="20468"/>
          <a:stretch/>
        </p:blipFill>
        <p:spPr>
          <a:xfrm>
            <a:off x="5083443" y="604435"/>
            <a:ext cx="4997181" cy="5066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B7E84-0042-38F4-B66F-1B51403A998E}"/>
              </a:ext>
            </a:extLst>
          </p:cNvPr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72DD-A342-7EC8-C316-7EE969DB911A}"/>
              </a:ext>
            </a:extLst>
          </p:cNvPr>
          <p:cNvSpPr txBox="1"/>
          <p:nvPr/>
        </p:nvSpPr>
        <p:spPr>
          <a:xfrm>
            <a:off x="491692" y="959262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Course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2123-9F92-CCFC-67E4-CA5F506D1FD0}"/>
              </a:ext>
            </a:extLst>
          </p:cNvPr>
          <p:cNvSpPr txBox="1"/>
          <p:nvPr/>
        </p:nvSpPr>
        <p:spPr>
          <a:xfrm>
            <a:off x="491692" y="1699337"/>
            <a:ext cx="4385108" cy="232721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about ~7 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course, 2-4 pm on Monday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 on Teams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All materials will be uploaded to the course page on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63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C623-4CBB-585A-DA78-BCAC81FC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24697478-27B5-EC28-9A6A-D6561E30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98"/>
            <a:ext cx="5040312" cy="5670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4FE908-3EE1-2728-B770-D9B24744DACD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text analysis?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Python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Jupyter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Notebooks or Google Colab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Regular Expressions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NLTK before?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54194-10D1-EECD-6FBA-BF6C73901EE5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7995C-F888-CF39-D5B2-FF2311464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E7EBC6-471B-67C4-DB68-119A736A7D09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49585-121E-99A4-F2B8-9FA4D92B5576}"/>
              </a:ext>
            </a:extLst>
          </p:cNvPr>
          <p:cNvSpPr txBox="1"/>
          <p:nvPr/>
        </p:nvSpPr>
        <p:spPr>
          <a:xfrm>
            <a:off x="5340205" y="414833"/>
            <a:ext cx="3586797" cy="4835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2646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6765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037-55E7-4595-B109-387F8E94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98DF9-7B1B-215B-0ED3-5989623BF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35A8C-9F5B-4451-B839-D3BD3593F130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121B4-F66E-4F20-F325-ABBEBD0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9D2B5-CDC6-8AD2-EE2C-7EBFEDB600A7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56B462-0EB0-31DD-54A9-1CEE72982666}"/>
              </a:ext>
            </a:extLst>
          </p:cNvPr>
          <p:cNvSpPr txBox="1"/>
          <p:nvPr/>
        </p:nvSpPr>
        <p:spPr>
          <a:xfrm>
            <a:off x="321659" y="1234570"/>
            <a:ext cx="8987804" cy="2709051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Notebooks /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Jupyterlabs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With Google Colab https://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colab.research.google.com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Go to File &gt; Open Notebook &gt;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&gt; paste the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Github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link to the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Locally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Install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jupyter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notebook with pip/pip3 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conda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Download and open the notebook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You’ll also need to install the libraries (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etc. )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274E3-CD04-1355-8D71-3B783EA97B4E}"/>
              </a:ext>
            </a:extLst>
          </p:cNvPr>
          <p:cNvSpPr txBox="1"/>
          <p:nvPr/>
        </p:nvSpPr>
        <p:spPr>
          <a:xfrm>
            <a:off x="259466" y="315471"/>
            <a:ext cx="7707410" cy="6918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4000" b="1" dirty="0">
                <a:solidFill>
                  <a:srgbClr val="FE0E67"/>
                </a:solidFill>
                <a:latin typeface="Verdana Pro Cond"/>
                <a:ea typeface="Calibri"/>
                <a:cs typeface="Calibri"/>
              </a:rPr>
              <a:t>Set up the environment</a:t>
            </a:r>
            <a:endParaRPr lang="en-GB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0D0E3E27-BE1A-3E47-3035-A7649927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C95B-616D-A933-6A3E-4E4E7E3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6B45D-44B7-284D-853B-831E66FFE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A7B87-CA72-7E63-5D39-164CA1FC96BB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61D6A-A2E8-5630-632F-421F4B7D4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A1D7-42F2-7F76-6B7D-AE8172FF9C98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88E5191-A738-EF4C-CBF4-060365EE0A63}"/>
              </a:ext>
            </a:extLst>
          </p:cNvPr>
          <p:cNvSpPr txBox="1"/>
          <p:nvPr/>
        </p:nvSpPr>
        <p:spPr>
          <a:xfrm>
            <a:off x="321659" y="1234570"/>
            <a:ext cx="8987804" cy="3854556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Name these data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”Hello!”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[1, 2, 3]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{”A”:1, “B”:2}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Functions: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print()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while: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for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i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 in list: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def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function_name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829A-28B7-6C1C-2067-8776487CA13D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Python Refresher (Opt.)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E71ED7F0-45F2-61D6-E1FB-5A9A2AE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6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0E9F-852A-43C4-1869-96DB873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3190C-3FA6-6A17-579B-B62904803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1" y="23702"/>
            <a:ext cx="1275434" cy="1275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9CF6F-D46A-07A9-C1BE-855D3FD782E1}"/>
              </a:ext>
            </a:extLst>
          </p:cNvPr>
          <p:cNvSpPr/>
          <p:nvPr/>
        </p:nvSpPr>
        <p:spPr>
          <a:xfrm>
            <a:off x="-1" y="4914404"/>
            <a:ext cx="10080625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BCFB6-AF5B-A910-67ED-A3C8A2BB0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24A91-1E54-8A31-609B-B59869455CEC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71EFD-7DDA-2A9D-AA53-DE82D3932732}"/>
              </a:ext>
            </a:extLst>
          </p:cNvPr>
          <p:cNvSpPr txBox="1"/>
          <p:nvPr/>
        </p:nvSpPr>
        <p:spPr>
          <a:xfrm>
            <a:off x="321659" y="1234570"/>
            <a:ext cx="8987804" cy="1514813"/>
          </a:xfrm>
          <a:prstGeom prst="rect">
            <a:avLst/>
          </a:prstGeom>
          <a:noFill/>
        </p:spPr>
        <p:txBody>
          <a:bodyPr rot="0" spcFirstLastPara="0" vert="horz" wrap="square" lIns="75605" tIns="37802" rIns="75605" bIns="3780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Import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ntlk</a:t>
            </a:r>
            <a:endParaRPr lang="en-GB" sz="1600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 </a:t>
            </a:r>
            <a:r>
              <a:rPr lang="en-GB" sz="1600" dirty="0" err="1">
                <a:solidFill>
                  <a:srgbClr val="FE0E67"/>
                </a:solidFill>
                <a:latin typeface="Source Sans Pro"/>
                <a:ea typeface="Source Sans Pro"/>
              </a:rPr>
              <a:t>nltk.download</a:t>
            </a:r>
            <a:r>
              <a:rPr lang="en-GB" sz="1600" dirty="0">
                <a:solidFill>
                  <a:srgbClr val="FE0E67"/>
                </a:solidFill>
                <a:latin typeface="Source Sans Pro"/>
                <a:ea typeface="Source Sans Pro"/>
              </a:rPr>
              <a:t>() 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for downloading the packages, once they are downloaded, you can call these packages using "import”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We will use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nltk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‘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gutenberg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' and 'book’ as example corpus (textual data)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B64E4-82AC-07CF-EC8C-E6C574BC6BDF}"/>
              </a:ext>
            </a:extLst>
          </p:cNvPr>
          <p:cNvSpPr txBox="1"/>
          <p:nvPr/>
        </p:nvSpPr>
        <p:spPr>
          <a:xfrm>
            <a:off x="329135" y="471754"/>
            <a:ext cx="7707410" cy="56878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Download and Import </a:t>
            </a:r>
            <a:r>
              <a:rPr lang="en-GB" sz="3200" b="1" dirty="0" err="1">
                <a:solidFill>
                  <a:srgbClr val="FE0E67"/>
                </a:solidFill>
                <a:latin typeface="Verdana Pro Cond"/>
                <a:cs typeface="Calibri"/>
              </a:rPr>
              <a:t>nltk</a:t>
            </a:r>
            <a:r>
              <a:rPr lang="en-GB" sz="3200" b="1" dirty="0">
                <a:solidFill>
                  <a:srgbClr val="FE0E67"/>
                </a:solidFill>
                <a:latin typeface="Verdana Pro Cond"/>
                <a:cs typeface="Calibri"/>
              </a:rPr>
              <a:t> packages</a:t>
            </a:r>
            <a:endParaRPr lang="en-GB" sz="1400" dirty="0">
              <a:solidFill>
                <a:srgbClr val="FE0E67"/>
              </a:solidFill>
            </a:endParaRPr>
          </a:p>
        </p:txBody>
      </p:sp>
      <p:pic>
        <p:nvPicPr>
          <p:cNvPr id="5" name="Picture 2" descr="Project Jupyter | Try Jupyter">
            <a:extLst>
              <a:ext uri="{FF2B5EF4-FFF2-40B4-BE49-F238E27FC236}">
                <a16:creationId xmlns:a16="http://schemas.microsoft.com/office/drawing/2014/main" id="{AFA70D95-5543-16AF-B8E7-DA8AB75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29" y="2587188"/>
            <a:ext cx="4432458" cy="2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9B9B-E55B-8BA4-A8A1-234431D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person&#10;&#10;Description automatically generated">
            <a:extLst>
              <a:ext uri="{FF2B5EF4-FFF2-40B4-BE49-F238E27FC236}">
                <a16:creationId xmlns:a16="http://schemas.microsoft.com/office/drawing/2014/main" id="{AB9F5DB0-75A7-AA95-4481-4B89BCF4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"/>
            <a:ext cx="10080625" cy="5670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295866-4971-B13E-AFC7-7B409A813E5F}"/>
              </a:ext>
            </a:extLst>
          </p:cNvPr>
          <p:cNvSpPr/>
          <p:nvPr/>
        </p:nvSpPr>
        <p:spPr>
          <a:xfrm>
            <a:off x="212940" y="1846659"/>
            <a:ext cx="9654742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Getting to Know a Text</a:t>
            </a:r>
          </a:p>
        </p:txBody>
      </p:sp>
    </p:spTree>
    <p:extLst>
      <p:ext uri="{BB962C8B-B14F-4D97-AF65-F5344CB8AC3E}">
        <p14:creationId xmlns:p14="http://schemas.microsoft.com/office/powerpoint/2010/main" val="109660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1608</Words>
  <Application>Microsoft Macintosh PowerPoint</Application>
  <PresentationFormat>Custom</PresentationFormat>
  <Paragraphs>279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Integral CF</vt:lpstr>
      <vt:lpstr>Integral CF Bold</vt:lpstr>
      <vt:lpstr>Liberation Sans</vt:lpstr>
      <vt:lpstr>Aptos</vt:lpstr>
      <vt:lpstr>Arial</vt:lpstr>
      <vt:lpstr>Arial Black</vt:lpstr>
      <vt:lpstr>Calibri</vt:lpstr>
      <vt:lpstr>Calibri Light</vt:lpstr>
      <vt:lpstr>Courier New</vt:lpstr>
      <vt:lpstr>Source Sans Pro</vt:lpstr>
      <vt:lpstr>Verdana Pro Cond</vt:lpstr>
      <vt:lpstr>Verdana Pro Cond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Joy Lan</cp:lastModifiedBy>
  <cp:revision>17</cp:revision>
  <dcterms:created xsi:type="dcterms:W3CDTF">2024-02-09T00:00:31Z</dcterms:created>
  <dcterms:modified xsi:type="dcterms:W3CDTF">2026-02-10T15:47:33Z</dcterms:modified>
</cp:coreProperties>
</file>